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</p:sldIdLst>
  <p:sldSz cx="9144000" cy="5143500" type="screen16x9"/>
  <p:notesSz cx="9144000" cy="51435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63"/>
  </p:normalViewPr>
  <p:slideViewPr>
    <p:cSldViewPr>
      <p:cViewPr varScale="1">
        <p:scale>
          <a:sx n="156" d="100"/>
          <a:sy n="156" d="100"/>
        </p:scale>
        <p:origin x="60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2300" y="4846325"/>
            <a:ext cx="198823" cy="21397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8262" y="0"/>
            <a:ext cx="3185737" cy="51434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27786" y="1447975"/>
            <a:ext cx="5404115" cy="36955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84936" y="1486075"/>
            <a:ext cx="5289814" cy="36574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4749" y="639680"/>
            <a:ext cx="8694500" cy="2561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4749" y="3312108"/>
            <a:ext cx="8694500" cy="97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131B2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131B2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32301" y="4846325"/>
            <a:ext cx="198823" cy="2139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131B2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32301" y="4846325"/>
            <a:ext cx="198823" cy="2139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86031" y="322434"/>
            <a:ext cx="4171937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131B2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4725" y="1062940"/>
            <a:ext cx="8374549" cy="3424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biodigital.com/hc/en-us/articles/217699448-How-do-labels-work-in-the-BioDigital-Human-" TargetMode="External"/><Relationship Id="rId13" Type="http://schemas.openxmlformats.org/officeDocument/2006/relationships/hyperlink" Target="https://support.biodigital.com/hc/en-us/articles/227056547-Delete-a-model-from-my-Dashboard" TargetMode="External"/><Relationship Id="rId3" Type="http://schemas.openxmlformats.org/officeDocument/2006/relationships/hyperlink" Target="https://support.biodigital.com/hc/en-us/articles/218004777-How-do-I-navigate-in-3D-space-" TargetMode="External"/><Relationship Id="rId7" Type="http://schemas.openxmlformats.org/officeDocument/2006/relationships/hyperlink" Target="https://support.biodigital.com/hc/en-us/articles/360005542733-What-is-the-Anatomy-Tree-" TargetMode="External"/><Relationship Id="rId12" Type="http://schemas.openxmlformats.org/officeDocument/2006/relationships/hyperlink" Target="https://support.biodigital.com/hc/en-us/articles/360021665134-How-do-I-share-a-model-with-my-team-" TargetMode="External"/><Relationship Id="rId2" Type="http://schemas.openxmlformats.org/officeDocument/2006/relationships/hyperlink" Target="https://support.biodigital.com/hc/en-us/articles/1500007483482-Intro-to-the-BioDigital-Hum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biodigital.com/hc/en-us/articles/360024206833-Customize-3D-models-in-Human-Studio" TargetMode="External"/><Relationship Id="rId11" Type="http://schemas.openxmlformats.org/officeDocument/2006/relationships/hyperlink" Target="https://support.biodigital.com/hc/en-us/articles/218144627-How-do-I-save-a-model-to-my-Dashboard-" TargetMode="External"/><Relationship Id="rId5" Type="http://schemas.openxmlformats.org/officeDocument/2006/relationships/hyperlink" Target="https://support.biodigital.com/hc/en-us/articles/217926728-Get-the-BioDigital-Human-on-my-mobile-device" TargetMode="External"/><Relationship Id="rId10" Type="http://schemas.openxmlformats.org/officeDocument/2006/relationships/hyperlink" Target="https://support.biodigital.com/hc/en-us/articles/360024058874-How-do-I-update-my-model-s-starting-position-" TargetMode="External"/><Relationship Id="rId4" Type="http://schemas.openxmlformats.org/officeDocument/2006/relationships/hyperlink" Target="https://support.biodigital.com/hc/en-us/articles/360005542153-What-is-the-BioDigital-Human-Library-" TargetMode="External"/><Relationship Id="rId9" Type="http://schemas.openxmlformats.org/officeDocument/2006/relationships/hyperlink" Target="https://support.biodigital.com/hc/en-us/articles/360024206493-Paint-a-mode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.biodigital.com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support.biodigital.com/hc/en-u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hyperlink" Target="https://support.biodigital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2589" y="1395366"/>
            <a:ext cx="69088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57910" algn="ctr">
              <a:lnSpc>
                <a:spcPct val="100000"/>
              </a:lnSpc>
              <a:spcBef>
                <a:spcPts val="100"/>
              </a:spcBef>
            </a:pPr>
            <a:r>
              <a:rPr sz="4800" spc="-155" dirty="0">
                <a:solidFill>
                  <a:srgbClr val="172740"/>
                </a:solidFill>
              </a:rPr>
              <a:t>BioDigital </a:t>
            </a:r>
            <a:r>
              <a:rPr sz="4800" spc="-160" dirty="0">
                <a:solidFill>
                  <a:srgbClr val="172740"/>
                </a:solidFill>
              </a:rPr>
              <a:t>Human </a:t>
            </a:r>
            <a:r>
              <a:rPr sz="4800" spc="-155" dirty="0">
                <a:solidFill>
                  <a:srgbClr val="172740"/>
                </a:solidFill>
              </a:rPr>
              <a:t> </a:t>
            </a:r>
            <a:br>
              <a:rPr lang="en-US" sz="4800" spc="-165" dirty="0">
                <a:solidFill>
                  <a:srgbClr val="172740"/>
                </a:solidFill>
              </a:rPr>
            </a:br>
            <a:r>
              <a:rPr lang="zh-TW" altLang="en-US" sz="4800" spc="-220" dirty="0">
                <a:solidFill>
                  <a:srgbClr val="172740"/>
                </a:solidFill>
              </a:rPr>
              <a:t>使用指南</a:t>
            </a:r>
            <a:endParaRPr sz="48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7071" y="3295500"/>
            <a:ext cx="2169874" cy="30920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53167" y="4822313"/>
            <a:ext cx="4381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0" dirty="0">
                <a:solidFill>
                  <a:srgbClr val="142034"/>
                </a:solidFill>
                <a:latin typeface="Arial"/>
                <a:cs typeface="Arial"/>
              </a:rPr>
              <a:t>2023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749" y="639680"/>
            <a:ext cx="4100829" cy="1767792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12700" marR="5080">
              <a:lnSpc>
                <a:spcPts val="6140"/>
              </a:lnSpc>
              <a:spcBef>
                <a:spcPts val="1585"/>
              </a:spcBef>
            </a:pPr>
            <a:r>
              <a:rPr sz="6400" b="1" spc="-204" dirty="0" err="1">
                <a:solidFill>
                  <a:srgbClr val="172740"/>
                </a:solidFill>
                <a:latin typeface="Arial"/>
                <a:cs typeface="Arial"/>
              </a:rPr>
              <a:t>BioDigital</a:t>
            </a:r>
            <a:r>
              <a:rPr sz="6400" b="1" spc="-204" dirty="0">
                <a:solidFill>
                  <a:srgbClr val="172740"/>
                </a:solidFill>
                <a:latin typeface="Arial"/>
                <a:cs typeface="Arial"/>
              </a:rPr>
              <a:t> </a:t>
            </a:r>
            <a:r>
              <a:rPr sz="6400" b="1" spc="-200" dirty="0">
                <a:solidFill>
                  <a:srgbClr val="172740"/>
                </a:solidFill>
                <a:latin typeface="Arial"/>
                <a:cs typeface="Arial"/>
              </a:rPr>
              <a:t> </a:t>
            </a:r>
            <a:r>
              <a:rPr sz="6400" b="1" spc="-300" dirty="0">
                <a:solidFill>
                  <a:srgbClr val="172740"/>
                </a:solidFill>
                <a:latin typeface="Arial"/>
                <a:cs typeface="Arial"/>
              </a:rPr>
              <a:t>Human</a:t>
            </a:r>
            <a:endParaRPr sz="6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4749" y="3312108"/>
            <a:ext cx="3585251" cy="650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en-US" altLang="zh-TW" spc="-35" dirty="0">
                <a:solidFill>
                  <a:srgbClr val="17274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3</a:t>
            </a:r>
            <a:r>
              <a:rPr lang="en" altLang="zh-TW" spc="-35" dirty="0">
                <a:solidFill>
                  <a:srgbClr val="17274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D</a:t>
            </a:r>
            <a:r>
              <a:rPr lang="zh-TW" altLang="en-US" spc="-35" dirty="0">
                <a:solidFill>
                  <a:srgbClr val="172740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互動式視覺化人體解剖軟體平臺。
</a:t>
            </a:r>
            <a:endParaRPr sz="1800" dirty="0">
              <a:latin typeface="PingFang SC" panose="020B0400000000000000" pitchFamily="34" charset="-122"/>
              <a:ea typeface="PingFang SC" panose="020B0400000000000000" pitchFamily="34" charset="-122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3150" y="4755275"/>
            <a:ext cx="198823" cy="2139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7392" y="350409"/>
            <a:ext cx="76187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105" dirty="0" err="1">
                <a:latin typeface="Yuanti SC" panose="02010600040101010101" pitchFamily="2" charset="-122"/>
                <a:ea typeface="Yuanti SC" panose="02010600040101010101" pitchFamily="2" charset="-122"/>
              </a:rPr>
              <a:t>BioDigita</a:t>
            </a:r>
            <a:r>
              <a:rPr spc="-55" dirty="0" err="1">
                <a:latin typeface="Yuanti SC" panose="02010600040101010101" pitchFamily="2" charset="-122"/>
                <a:ea typeface="Yuanti SC" panose="02010600040101010101" pitchFamily="2" charset="-122"/>
              </a:rPr>
              <a:t>l</a:t>
            </a:r>
            <a:r>
              <a:rPr spc="-90" dirty="0">
                <a:latin typeface="Yuanti SC" panose="02010600040101010101" pitchFamily="2" charset="-122"/>
                <a:ea typeface="Yuanti SC" panose="02010600040101010101" pitchFamily="2" charset="-122"/>
              </a:rPr>
              <a:t> </a:t>
            </a:r>
            <a:r>
              <a:rPr spc="-145" dirty="0">
                <a:latin typeface="Yuanti SC" panose="02010600040101010101" pitchFamily="2" charset="-122"/>
                <a:ea typeface="Yuanti SC" panose="02010600040101010101" pitchFamily="2" charset="-122"/>
              </a:rPr>
              <a:t>Human</a:t>
            </a:r>
            <a:r>
              <a:rPr lang="zh-TW" altLang="en-US" spc="-145" dirty="0">
                <a:latin typeface="Yuanti SC" panose="02010600040101010101" pitchFamily="2" charset="-122"/>
                <a:ea typeface="Yuanti SC" panose="02010600040101010101" pitchFamily="2" charset="-122"/>
              </a:rPr>
              <a:t> 優勢</a:t>
            </a:r>
            <a:endParaRPr spc="-145" dirty="0">
              <a:latin typeface="Yuanti SC" panose="02010600040101010101" pitchFamily="2" charset="-122"/>
              <a:ea typeface="Yuanti SC" panose="02010600040101010101" pitchFamily="2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9000" y="1273555"/>
            <a:ext cx="2965450" cy="11926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b="1" spc="-120" dirty="0"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不斷擴展的內容</a:t>
            </a:r>
            <a:endParaRPr lang="en-US" altLang="zh-TW" b="1" spc="-120" dirty="0">
              <a:latin typeface="PingFang SC" panose="020B0400000000000000" pitchFamily="34" charset="-122"/>
              <a:ea typeface="PingFang SC" panose="020B0400000000000000" pitchFamily="34" charset="-122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b="1" spc="-120" dirty="0"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
</a:t>
            </a:r>
            <a:r>
              <a:rPr lang="zh-TW" altLang="en-US" sz="1300" spc="-5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流覽和探索 </a:t>
            </a:r>
            <a:r>
              <a:rPr lang="en-US" altLang="zh-TW" sz="1300" spc="-5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1000</a:t>
            </a:r>
            <a:r>
              <a:rPr lang="zh-TW" altLang="en-US" sz="1300" spc="-5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 </a:t>
            </a:r>
            <a:r>
              <a:rPr lang="en-US" altLang="zh-TW" sz="1300" spc="-5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+ </a:t>
            </a:r>
            <a:r>
              <a:rPr lang="zh-TW" altLang="en-US" sz="1300" spc="-5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解剖學、生理學、疾病和治療模型圖庫以及 </a:t>
            </a:r>
            <a:r>
              <a:rPr lang="en-US" altLang="zh-TW" sz="1300" spc="-5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200+ </a:t>
            </a:r>
            <a:r>
              <a:rPr lang="zh-TW" altLang="en-US" sz="1300" spc="-5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互動式 </a:t>
            </a:r>
            <a:r>
              <a:rPr lang="en-US" altLang="zh-TW" sz="1300" spc="-5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3</a:t>
            </a:r>
            <a:r>
              <a:rPr lang="en" sz="1300" spc="-5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D </a:t>
            </a:r>
            <a:r>
              <a:rPr lang="zh-TW" altLang="en-US" sz="1300" spc="-5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解剖測驗。</a:t>
            </a:r>
            <a:endParaRPr sz="1300" dirty="0">
              <a:latin typeface="PingFang SC" panose="020B0400000000000000" pitchFamily="34" charset="-122"/>
              <a:ea typeface="PingFang SC" panose="020B0400000000000000" pitchFamily="34" charset="-122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3199" y="1273555"/>
            <a:ext cx="2860040" cy="11926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b="1" spc="-50" dirty="0"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靈活的 </a:t>
            </a:r>
            <a:r>
              <a:rPr lang="en-US" altLang="zh-TW" b="1" spc="-50" dirty="0"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3</a:t>
            </a:r>
            <a:r>
              <a:rPr lang="en" b="1" spc="-50" dirty="0"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D </a:t>
            </a:r>
            <a:r>
              <a:rPr lang="zh-TW" altLang="en-US" b="1" spc="-50" dirty="0"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模型存儲</a:t>
            </a:r>
            <a:endParaRPr lang="en-US" altLang="zh-TW" b="1" spc="-50" dirty="0">
              <a:latin typeface="PingFang SC" panose="020B0400000000000000" pitchFamily="34" charset="-122"/>
              <a:ea typeface="PingFang SC" panose="020B0400000000000000" pitchFamily="34" charset="-122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b="1" spc="-50" dirty="0"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
</a:t>
            </a:r>
            <a:r>
              <a:rPr lang="zh-TW" altLang="en-US" sz="1300" b="1" spc="-125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將無限模型保存到您的私人資料夾以供以後學習，或在專用的團隊模型資料夾中與您的教師或同學共用。</a:t>
            </a:r>
            <a:endParaRPr sz="1300" dirty="0">
              <a:latin typeface="PingFang SC" panose="020B0400000000000000" pitchFamily="34" charset="-122"/>
              <a:ea typeface="PingFang SC" panose="020B0400000000000000" pitchFamily="34" charset="-122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3199" y="3132906"/>
            <a:ext cx="2986405" cy="1392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b="1" spc="-15" dirty="0"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桌面</a:t>
            </a:r>
            <a:r>
              <a:rPr lang="en-US" altLang="zh-TW" b="1" spc="-15" dirty="0"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/</a:t>
            </a:r>
            <a:r>
              <a:rPr lang="zh-TW" altLang="en-US" b="1" spc="-15" dirty="0"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移動同步</a:t>
            </a:r>
            <a:endParaRPr lang="en-US" altLang="zh-TW" b="1" spc="-15" dirty="0">
              <a:latin typeface="PingFang SC" panose="020B0400000000000000" pitchFamily="34" charset="-122"/>
              <a:ea typeface="PingFang SC" panose="020B0400000000000000" pitchFamily="34" charset="-122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b="1" spc="-15" dirty="0"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
</a:t>
            </a:r>
            <a:r>
              <a:rPr lang="zh-TW" altLang="en-US" sz="1300" spc="-50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從任何設備訪問</a:t>
            </a:r>
            <a:r>
              <a:rPr lang="en-US" altLang="zh-TW" sz="1300" spc="-50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3</a:t>
            </a:r>
            <a:r>
              <a:rPr lang="en" sz="1300" spc="-50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D</a:t>
            </a:r>
            <a:r>
              <a:rPr lang="zh-TW" altLang="en-US" sz="1300" spc="-50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解剖庫和我的圖書館！在您的行動瀏覽器上登錄網路應用程式，或下載我們的</a:t>
            </a:r>
            <a:r>
              <a:rPr lang="en" sz="1300" spc="-50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iOS</a:t>
            </a:r>
            <a:r>
              <a:rPr lang="zh-TW" altLang="en-US" sz="1300" spc="-50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應用程式或</a:t>
            </a:r>
            <a:r>
              <a:rPr lang="en" sz="1300" spc="-50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Android</a:t>
            </a:r>
            <a:r>
              <a:rPr lang="zh-TW" altLang="en-US" sz="1300" spc="-50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應用程式以供離線訪問。</a:t>
            </a:r>
            <a:endParaRPr sz="1300" dirty="0">
              <a:latin typeface="PingFang SC" panose="020B0400000000000000" pitchFamily="34" charset="-122"/>
              <a:ea typeface="PingFang SC" panose="020B0400000000000000" pitchFamily="34" charset="-122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9000" y="3132906"/>
            <a:ext cx="2980690" cy="11926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zh-TW" altLang="en-US" b="1" spc="-65" dirty="0"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可定製的學習指南</a:t>
            </a:r>
            <a:endParaRPr lang="en-US" altLang="zh-TW" b="1" spc="-65" dirty="0">
              <a:latin typeface="PingFang SC" panose="020B0400000000000000" pitchFamily="34" charset="-122"/>
              <a:ea typeface="PingFang SC" panose="020B0400000000000000" pitchFamily="34" charset="-122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zh-TW" altLang="en-US" b="1" spc="-65" dirty="0"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
</a:t>
            </a:r>
            <a:r>
              <a:rPr lang="zh-TW" altLang="en-US" sz="1300" spc="-40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使用 </a:t>
            </a:r>
            <a:r>
              <a:rPr lang="en" sz="1300" spc="-40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Human Studio </a:t>
            </a:r>
            <a:r>
              <a:rPr lang="zh-TW" altLang="en-US" sz="1300" spc="-40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中的創作工具為下一次考試做準備：隔離、標記和繪製您需要瞭解的解剖結構，構建 </a:t>
            </a:r>
            <a:r>
              <a:rPr lang="en-US" altLang="zh-TW" sz="1300" spc="-40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3</a:t>
            </a:r>
            <a:r>
              <a:rPr lang="en" sz="1300" spc="-40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D </a:t>
            </a:r>
            <a:r>
              <a:rPr lang="zh-TW" altLang="en-US" sz="1300" spc="-40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導覽和測驗等。</a:t>
            </a:r>
            <a:endParaRPr sz="1300" dirty="0">
              <a:latin typeface="PingFang SC" panose="020B0400000000000000" pitchFamily="34" charset="-122"/>
              <a:ea typeface="PingFang SC" panose="020B0400000000000000" pitchFamily="34" charset="-122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900" y="1340037"/>
            <a:ext cx="628649" cy="6286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7500" y="1340012"/>
            <a:ext cx="681875" cy="6818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900" y="3195766"/>
            <a:ext cx="628649" cy="63085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07500" y="3182812"/>
            <a:ext cx="681874" cy="656783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311699" y="868275"/>
            <a:ext cx="8496935" cy="3874135"/>
          </a:xfrm>
          <a:custGeom>
            <a:avLst/>
            <a:gdLst/>
            <a:ahLst/>
            <a:cxnLst/>
            <a:rect l="l" t="t" r="r" b="b"/>
            <a:pathLst>
              <a:path w="8496935" h="3874135">
                <a:moveTo>
                  <a:pt x="4252249" y="0"/>
                </a:moveTo>
                <a:lnTo>
                  <a:pt x="4252249" y="3873599"/>
                </a:lnTo>
              </a:path>
              <a:path w="8496935" h="3874135">
                <a:moveTo>
                  <a:pt x="0" y="2031299"/>
                </a:moveTo>
                <a:lnTo>
                  <a:pt x="8496599" y="2031299"/>
                </a:lnTo>
              </a:path>
            </a:pathLst>
          </a:custGeom>
          <a:ln w="9524">
            <a:solidFill>
              <a:srgbClr val="BAC3CA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8730" y="350409"/>
            <a:ext cx="42017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pc="-65" dirty="0"/>
              <a:t>如何使用</a:t>
            </a:r>
            <a:r>
              <a:rPr lang="en-US" altLang="zh-TW" spc="-65" dirty="0" err="1"/>
              <a:t>BioDigital</a:t>
            </a:r>
            <a:endParaRPr spc="-200" dirty="0"/>
          </a:p>
        </p:txBody>
      </p:sp>
      <p:sp>
        <p:nvSpPr>
          <p:cNvPr id="3" name="object 3"/>
          <p:cNvSpPr txBox="1"/>
          <p:nvPr/>
        </p:nvSpPr>
        <p:spPr>
          <a:xfrm>
            <a:off x="608808" y="1703338"/>
            <a:ext cx="2498725" cy="1732334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97815" marR="296545" indent="-285750">
              <a:lnSpc>
                <a:spcPct val="105000"/>
              </a:lnSpc>
              <a:spcBef>
                <a:spcPts val="15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56540" algn="l"/>
                <a:tab pos="257810" algn="l"/>
              </a:tabLst>
            </a:pPr>
            <a:r>
              <a:rPr lang="zh-TW" altLang="en-US" sz="1400" spc="-40" dirty="0">
                <a:solidFill>
                  <a:srgbClr val="131B2A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Arial"/>
              </a:rPr>
              <a:t>視頻系列</a:t>
            </a:r>
            <a:r>
              <a:rPr sz="1400" spc="-40" dirty="0">
                <a:solidFill>
                  <a:srgbClr val="131B2A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Arial"/>
              </a:rPr>
              <a:t>:</a:t>
            </a:r>
            <a:r>
              <a:rPr sz="1400" spc="-125" dirty="0">
                <a:solidFill>
                  <a:srgbClr val="131B2A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Arial"/>
              </a:rPr>
              <a:t> </a:t>
            </a:r>
            <a:r>
              <a:rPr lang="zh-TW" altLang="en-US" sz="1400" b="1" u="heavy" spc="2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2"/>
              </a:rPr>
              <a:t>了解 </a:t>
            </a:r>
            <a:r>
              <a:rPr sz="1400" u="heavy" spc="15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2"/>
              </a:rPr>
              <a:t>BioDigita</a:t>
            </a:r>
            <a:r>
              <a:rPr sz="1400" u="heavy" spc="45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2"/>
              </a:rPr>
              <a:t>l</a:t>
            </a:r>
            <a:r>
              <a:rPr sz="1400" u="heavy" spc="-12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2"/>
              </a:rPr>
              <a:t> </a:t>
            </a:r>
            <a:r>
              <a:rPr sz="1400" u="heavy" spc="-1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2"/>
              </a:rPr>
              <a:t>Human</a:t>
            </a:r>
            <a:r>
              <a:rPr lang="zh-TW" altLang="en-US" sz="1400" u="heavy" spc="-1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</a:rPr>
              <a:t> </a:t>
            </a:r>
            <a:endParaRPr sz="1400" dirty="0">
              <a:latin typeface="Yuanti SC" panose="02010600040101010101" pitchFamily="2" charset="-122"/>
              <a:ea typeface="Yuanti SC" panose="02010600040101010101" pitchFamily="2" charset="-122"/>
              <a:cs typeface="Arial"/>
            </a:endParaRPr>
          </a:p>
          <a:p>
            <a:pPr marL="297815" indent="-28575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56540" algn="l"/>
                <a:tab pos="257810" algn="l"/>
              </a:tabLst>
            </a:pPr>
            <a:r>
              <a:rPr lang="en" sz="1400" u="heavy" spc="2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3"/>
              </a:rPr>
              <a:t>如何瀏覽</a:t>
            </a:r>
            <a:endParaRPr lang="en" sz="1400" dirty="0">
              <a:latin typeface="Yuanti SC" panose="02010600040101010101" pitchFamily="2" charset="-122"/>
              <a:ea typeface="Yuanti SC" panose="02010600040101010101" pitchFamily="2" charset="-122"/>
              <a:cs typeface="Arial"/>
            </a:endParaRPr>
          </a:p>
          <a:p>
            <a:pPr marL="297815" indent="-285750">
              <a:lnSpc>
                <a:spcPct val="100000"/>
              </a:lnSpc>
              <a:spcBef>
                <a:spcPts val="1085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56540" algn="l"/>
                <a:tab pos="257810" algn="l"/>
              </a:tabLst>
            </a:pPr>
            <a:r>
              <a:rPr lang="zh-TW" altLang="en-US" sz="1400" u="heavy" spc="1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4"/>
              </a:rPr>
              <a:t>什麼是 </a:t>
            </a:r>
            <a:r>
              <a:rPr sz="1400" b="1" u="heavy" spc="-35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4"/>
              </a:rPr>
              <a:t>Huma</a:t>
            </a:r>
            <a:r>
              <a:rPr sz="1400" b="1" u="heavy" spc="-6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4"/>
              </a:rPr>
              <a:t>n</a:t>
            </a:r>
            <a:r>
              <a:rPr sz="1400" b="1" u="heavy" spc="-125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4"/>
              </a:rPr>
              <a:t> </a:t>
            </a:r>
            <a:r>
              <a:rPr sz="1400" b="1" u="heavy" spc="-5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4"/>
              </a:rPr>
              <a:t>Lib</a:t>
            </a:r>
            <a:r>
              <a:rPr sz="1400" b="1" u="heavy" spc="-6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4"/>
              </a:rPr>
              <a:t>r</a:t>
            </a:r>
            <a:r>
              <a:rPr sz="1400" b="1" u="heavy" spc="-25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4"/>
              </a:rPr>
              <a:t>ary</a:t>
            </a:r>
            <a:r>
              <a:rPr sz="1400" u="heavy" spc="-225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4"/>
              </a:rPr>
              <a:t>?</a:t>
            </a:r>
            <a:endParaRPr sz="1400" dirty="0">
              <a:latin typeface="Yuanti SC" panose="02010600040101010101" pitchFamily="2" charset="-122"/>
              <a:ea typeface="Yuanti SC" panose="02010600040101010101" pitchFamily="2" charset="-122"/>
              <a:cs typeface="Arial"/>
            </a:endParaRPr>
          </a:p>
          <a:p>
            <a:pPr marL="297815" marR="5080" indent="-285750">
              <a:lnSpc>
                <a:spcPct val="105000"/>
              </a:lnSpc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56540" algn="l"/>
                <a:tab pos="257810" algn="l"/>
              </a:tabLst>
            </a:pPr>
            <a:r>
              <a:rPr lang="zh-TW" altLang="en-US" sz="1400" u="heavy" spc="-55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5"/>
              </a:rPr>
              <a:t>如何再手持裝置使用</a:t>
            </a:r>
            <a:r>
              <a:rPr lang="en-US" altLang="zh-TW" sz="1400" u="heavy" spc="-55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5"/>
              </a:rPr>
              <a:t>BioDigital Human</a:t>
            </a:r>
            <a:endParaRPr sz="1400" dirty="0">
              <a:latin typeface="Yuanti SC" panose="02010600040101010101" pitchFamily="2" charset="-122"/>
              <a:ea typeface="Yuanti SC" panose="02010600040101010101" pitchFamily="2" charset="-122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5579" y="1694803"/>
            <a:ext cx="2118995" cy="209134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97815" marR="99060" indent="-285750">
              <a:lnSpc>
                <a:spcPts val="1600"/>
              </a:lnSpc>
              <a:spcBef>
                <a:spcPts val="219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56540" algn="l"/>
                <a:tab pos="257810" algn="l"/>
              </a:tabLst>
            </a:pPr>
            <a:r>
              <a:rPr lang="zh-TW" altLang="en-US" sz="1400" b="1" u="heavy" spc="-6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6"/>
              </a:rPr>
              <a:t>客製化您的</a:t>
            </a:r>
            <a:r>
              <a:rPr lang="en-US" altLang="zh-TW" sz="1400" b="1" u="heavy" spc="-6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6"/>
              </a:rPr>
              <a:t>3d</a:t>
            </a:r>
            <a:r>
              <a:rPr lang="zh-TW" altLang="en-US" sz="1400" b="1" u="heavy" spc="-6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6"/>
              </a:rPr>
              <a:t> 模型</a:t>
            </a:r>
            <a:r>
              <a:rPr lang="en-US" altLang="zh-TW" sz="1400" u="heavy" spc="-2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6"/>
              </a:rPr>
              <a:t>:</a:t>
            </a:r>
            <a:endParaRPr lang="en" sz="1400" dirty="0">
              <a:latin typeface="Yuanti SC" panose="02010600040101010101" pitchFamily="2" charset="-122"/>
              <a:ea typeface="Yuanti SC" panose="02010600040101010101" pitchFamily="2" charset="-122"/>
              <a:cs typeface="Arial"/>
            </a:endParaRPr>
          </a:p>
          <a:p>
            <a:pPr marL="297815" marR="201295" indent="-285750">
              <a:lnSpc>
                <a:spcPts val="1600"/>
              </a:lnSpc>
              <a:spcBef>
                <a:spcPts val="99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56540" algn="l"/>
                <a:tab pos="257810" algn="l"/>
              </a:tabLst>
            </a:pPr>
            <a:r>
              <a:rPr lang="en" sz="1400" u="heavy" spc="1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7"/>
              </a:rPr>
              <a:t>什麼是</a:t>
            </a:r>
            <a:r>
              <a:rPr lang="en" sz="1400" b="1" u="heavy" spc="-3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7"/>
              </a:rPr>
              <a:t>Anato</a:t>
            </a:r>
            <a:r>
              <a:rPr lang="en" sz="1400" b="1" u="heavy" spc="-7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7"/>
              </a:rPr>
              <a:t>m</a:t>
            </a:r>
            <a:r>
              <a:rPr lang="en" sz="1400" b="1" u="heavy" spc="-25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7"/>
              </a:rPr>
              <a:t>y </a:t>
            </a:r>
            <a:r>
              <a:rPr lang="en" sz="1400" b="1" spc="-20" dirty="0">
                <a:solidFill>
                  <a:srgbClr val="374A68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Arial"/>
              </a:rPr>
              <a:t> </a:t>
            </a:r>
            <a:r>
              <a:rPr lang="en" sz="1400" b="1" u="heavy" spc="-85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7"/>
              </a:rPr>
              <a:t>Tree</a:t>
            </a:r>
            <a:r>
              <a:rPr lang="en" sz="1400" u="heavy" spc="-85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7"/>
              </a:rPr>
              <a:t>?</a:t>
            </a:r>
            <a:endParaRPr lang="en" sz="1400" dirty="0">
              <a:latin typeface="Yuanti SC" panose="02010600040101010101" pitchFamily="2" charset="-122"/>
              <a:ea typeface="Yuanti SC" panose="02010600040101010101" pitchFamily="2" charset="-122"/>
              <a:cs typeface="Arial"/>
            </a:endParaRPr>
          </a:p>
          <a:p>
            <a:pPr marL="297815" indent="-285750">
              <a:lnSpc>
                <a:spcPts val="1639"/>
              </a:lnSpc>
              <a:spcBef>
                <a:spcPts val="869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56540" algn="l"/>
                <a:tab pos="257810" algn="l"/>
              </a:tabLst>
            </a:pPr>
            <a:r>
              <a:rPr lang="en" sz="1400" u="heavy" spc="2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8"/>
              </a:rPr>
              <a:t>如何創造及編輯</a:t>
            </a:r>
            <a:r>
              <a:rPr lang="en" sz="1400" b="1" u="heavy" spc="-55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8"/>
              </a:rPr>
              <a:t>labels</a:t>
            </a:r>
            <a:endParaRPr lang="en" sz="1400" dirty="0">
              <a:latin typeface="Yuanti SC" panose="02010600040101010101" pitchFamily="2" charset="-122"/>
              <a:ea typeface="Yuanti SC" panose="02010600040101010101" pitchFamily="2" charset="-122"/>
              <a:cs typeface="Arial"/>
            </a:endParaRPr>
          </a:p>
          <a:p>
            <a:pPr marL="297815" indent="-285750">
              <a:lnSpc>
                <a:spcPct val="100000"/>
              </a:lnSpc>
              <a:spcBef>
                <a:spcPts val="92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56540" algn="l"/>
                <a:tab pos="257810" algn="l"/>
              </a:tabLst>
            </a:pPr>
            <a:r>
              <a:rPr lang="zh-TW" altLang="en-US" sz="1400" u="heavy" spc="2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9"/>
              </a:rPr>
              <a:t>如何將模型著色</a:t>
            </a:r>
            <a:r>
              <a:rPr sz="1400" u="heavy" spc="-125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9"/>
              </a:rPr>
              <a:t> </a:t>
            </a:r>
            <a:endParaRPr sz="1400" dirty="0">
              <a:latin typeface="Yuanti SC" panose="02010600040101010101" pitchFamily="2" charset="-122"/>
              <a:ea typeface="Yuanti SC" panose="02010600040101010101" pitchFamily="2" charset="-122"/>
              <a:cs typeface="Arial"/>
            </a:endParaRPr>
          </a:p>
          <a:p>
            <a:pPr marL="297815" marR="5080" indent="-285750">
              <a:lnSpc>
                <a:spcPts val="1600"/>
              </a:lnSpc>
              <a:spcBef>
                <a:spcPts val="1035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56540" algn="l"/>
                <a:tab pos="257810" algn="l"/>
              </a:tabLst>
            </a:pPr>
            <a:r>
              <a:rPr lang="zh-TW" altLang="en-US" sz="1400" u="heavy" spc="2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10"/>
              </a:rPr>
              <a:t>如何使用</a:t>
            </a:r>
            <a:r>
              <a:rPr sz="1400" b="1" u="heavy" spc="-3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10"/>
              </a:rPr>
              <a:t>Capture </a:t>
            </a:r>
            <a:r>
              <a:rPr sz="1400" b="1" spc="-20" dirty="0">
                <a:solidFill>
                  <a:srgbClr val="374A68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Arial"/>
              </a:rPr>
              <a:t> </a:t>
            </a:r>
            <a:r>
              <a:rPr lang="zh-TW" altLang="en-US" sz="1400" u="heavy" spc="45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</a:rPr>
              <a:t>按鍵</a:t>
            </a:r>
            <a:endParaRPr lang="en-US" altLang="zh-TW" sz="1400" u="heavy" spc="45" dirty="0">
              <a:solidFill>
                <a:srgbClr val="374A68"/>
              </a:solidFill>
              <a:uFill>
                <a:solidFill>
                  <a:srgbClr val="374A68"/>
                </a:solidFill>
              </a:uFill>
              <a:latin typeface="Yuanti SC" panose="02010600040101010101" pitchFamily="2" charset="-122"/>
              <a:ea typeface="Yuanti SC" panose="02010600040101010101" pitchFamily="2" charset="-122"/>
              <a:cs typeface="Arial"/>
            </a:endParaRPr>
          </a:p>
          <a:p>
            <a:pPr marL="297815" marR="5080" indent="-285750">
              <a:lnSpc>
                <a:spcPts val="1600"/>
              </a:lnSpc>
              <a:spcBef>
                <a:spcPts val="1035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56540" algn="l"/>
                <a:tab pos="257810" algn="l"/>
              </a:tabLst>
            </a:pPr>
            <a:r>
              <a:rPr lang="zh-TW" altLang="en-US" sz="1400" u="heavy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</a:rPr>
              <a:t>自我測驗</a:t>
            </a:r>
            <a:endParaRPr sz="1400" dirty="0">
              <a:latin typeface="Yuanti SC" panose="02010600040101010101" pitchFamily="2" charset="-122"/>
              <a:ea typeface="Yuanti SC" panose="02010600040101010101" pitchFamily="2" charset="-122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30049" y="1123999"/>
            <a:ext cx="2550160" cy="330219"/>
          </a:xfrm>
          <a:prstGeom prst="rect">
            <a:avLst/>
          </a:prstGeom>
          <a:solidFill>
            <a:srgbClr val="DDE1E7"/>
          </a:solidFill>
        </p:spPr>
        <p:txBody>
          <a:bodyPr vert="horz" wrap="square" lIns="0" tIns="83185" rIns="0" bIns="0" rtlCol="0">
            <a:spAutoFit/>
          </a:bodyPr>
          <a:lstStyle/>
          <a:p>
            <a:pPr marL="702945">
              <a:spcBef>
                <a:spcPts val="655"/>
              </a:spcBef>
            </a:pPr>
            <a:r>
              <a:rPr lang="zh-TW" altLang="en-US" sz="1600" b="1" spc="-30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客製化工具</a:t>
            </a:r>
            <a:endParaRPr sz="1600" b="1" spc="-30" dirty="0">
              <a:solidFill>
                <a:srgbClr val="131B2A"/>
              </a:solidFill>
              <a:latin typeface="PingFang SC" panose="020B0400000000000000" pitchFamily="34" charset="-122"/>
              <a:ea typeface="PingFang SC" panose="020B0400000000000000" pitchFamily="34" charset="-122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824" y="1124074"/>
            <a:ext cx="2816225" cy="330219"/>
          </a:xfrm>
          <a:prstGeom prst="rect">
            <a:avLst/>
          </a:prstGeom>
          <a:solidFill>
            <a:srgbClr val="F3F4F4"/>
          </a:solidFill>
        </p:spPr>
        <p:txBody>
          <a:bodyPr vert="horz" wrap="square" lIns="0" tIns="83185" rIns="0" bIns="0" rtlCol="0">
            <a:spAutoFit/>
          </a:bodyPr>
          <a:lstStyle/>
          <a:p>
            <a:pPr marL="702945">
              <a:lnSpc>
                <a:spcPct val="100000"/>
              </a:lnSpc>
              <a:spcBef>
                <a:spcPts val="655"/>
              </a:spcBef>
            </a:pPr>
            <a:r>
              <a:rPr lang="en-US" sz="1600" b="1" spc="-30" dirty="0" err="1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快速指南</a:t>
            </a:r>
            <a:endParaRPr sz="1600" dirty="0">
              <a:latin typeface="PingFang SC" panose="020B0400000000000000" pitchFamily="34" charset="-122"/>
              <a:ea typeface="PingFang SC" panose="020B0400000000000000" pitchFamily="34" charset="-122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0704" y="1671396"/>
            <a:ext cx="2404631" cy="18964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28575" indent="-285750">
              <a:lnSpc>
                <a:spcPct val="114999"/>
              </a:lnSpc>
              <a:spcBef>
                <a:spcPts val="10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56540" algn="l"/>
                <a:tab pos="257810" algn="l"/>
              </a:tabLst>
            </a:pPr>
            <a:r>
              <a:rPr lang="zh-TW" altLang="en-US" sz="1400" u="heavy" spc="2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11"/>
              </a:rPr>
              <a:t>如何儲存</a:t>
            </a:r>
            <a:r>
              <a:rPr lang="en-US" altLang="zh-TW" sz="1400" u="heavy" spc="2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11"/>
              </a:rPr>
              <a:t>3D</a:t>
            </a:r>
            <a:r>
              <a:rPr lang="zh-TW" altLang="en-US" sz="1400" u="heavy" spc="2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11"/>
              </a:rPr>
              <a:t> 模型到</a:t>
            </a:r>
            <a:r>
              <a:rPr sz="1400" u="heavy" spc="12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11"/>
              </a:rPr>
              <a:t>M</a:t>
            </a:r>
            <a:r>
              <a:rPr sz="1400" u="heavy" spc="15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11"/>
              </a:rPr>
              <a:t>y</a:t>
            </a:r>
            <a:r>
              <a:rPr sz="1400" u="heavy" spc="-12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11"/>
              </a:rPr>
              <a:t> </a:t>
            </a:r>
            <a:r>
              <a:rPr sz="1400" u="heavy" spc="2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11"/>
              </a:rPr>
              <a:t>Lib</a:t>
            </a:r>
            <a:r>
              <a:rPr sz="1400" u="heavy" spc="-15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11"/>
              </a:rPr>
              <a:t>r</a:t>
            </a:r>
            <a:r>
              <a:rPr sz="1400" u="heavy" spc="15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11"/>
              </a:rPr>
              <a:t>ary</a:t>
            </a:r>
            <a:endParaRPr sz="1400" dirty="0">
              <a:latin typeface="Yuanti SC" panose="02010600040101010101" pitchFamily="2" charset="-122"/>
              <a:ea typeface="Yuanti SC" panose="02010600040101010101" pitchFamily="2" charset="-122"/>
              <a:cs typeface="Arial"/>
            </a:endParaRPr>
          </a:p>
          <a:p>
            <a:pPr marL="297815" indent="-285750"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56540" algn="l"/>
                <a:tab pos="257810" algn="l"/>
              </a:tabLst>
            </a:pPr>
            <a:r>
              <a:rPr lang="zh-TW" altLang="en-US" sz="1400" u="heavy" spc="2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12"/>
              </a:rPr>
              <a:t>如何分享</a:t>
            </a:r>
            <a:r>
              <a:rPr lang="en-US" altLang="zh-TW" sz="1400" u="heavy" spc="2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12"/>
              </a:rPr>
              <a:t>3D </a:t>
            </a:r>
            <a:r>
              <a:rPr lang="zh-TW" altLang="en-US" sz="1400" u="heavy" spc="2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12"/>
              </a:rPr>
              <a:t>模型</a:t>
            </a:r>
            <a:r>
              <a:rPr sz="1400" u="heavy" spc="-125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12"/>
              </a:rPr>
              <a:t> </a:t>
            </a:r>
            <a:endParaRPr sz="1400" dirty="0">
              <a:latin typeface="Yuanti SC" panose="02010600040101010101" pitchFamily="2" charset="-122"/>
              <a:ea typeface="Yuanti SC" panose="02010600040101010101" pitchFamily="2" charset="-122"/>
              <a:cs typeface="Arial"/>
            </a:endParaRPr>
          </a:p>
          <a:p>
            <a:pPr marL="297815" marR="79375" indent="-285750">
              <a:lnSpc>
                <a:spcPct val="114999"/>
              </a:lnSpc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56540" algn="l"/>
                <a:tab pos="257810" algn="l"/>
              </a:tabLst>
            </a:pPr>
            <a:r>
              <a:rPr lang="zh-TW" altLang="en-US" sz="1400" u="heavy" spc="2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13"/>
              </a:rPr>
              <a:t>如何從</a:t>
            </a:r>
            <a:r>
              <a:rPr lang="en" altLang="zh-TW" sz="1400" u="heavy" spc="12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13"/>
              </a:rPr>
              <a:t>M</a:t>
            </a:r>
            <a:r>
              <a:rPr lang="en" altLang="zh-TW" sz="1400" u="heavy" spc="15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13"/>
              </a:rPr>
              <a:t>y</a:t>
            </a:r>
            <a:r>
              <a:rPr lang="en" altLang="zh-TW" sz="1400" u="heavy" spc="-12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13"/>
              </a:rPr>
              <a:t> </a:t>
            </a:r>
            <a:r>
              <a:rPr lang="en" altLang="zh-TW" sz="1400" u="heavy" spc="2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13"/>
              </a:rPr>
              <a:t>Lib</a:t>
            </a:r>
            <a:r>
              <a:rPr lang="en" altLang="zh-TW" sz="1400" u="heavy" spc="-15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13"/>
              </a:rPr>
              <a:t>r</a:t>
            </a:r>
            <a:r>
              <a:rPr lang="en" altLang="zh-TW" sz="1400" u="heavy" spc="15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13"/>
              </a:rPr>
              <a:t>ary</a:t>
            </a:r>
            <a:r>
              <a:rPr lang="zh-TW" altLang="en-US" sz="1400" u="heavy" spc="2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13"/>
              </a:rPr>
              <a:t>移除</a:t>
            </a:r>
            <a:r>
              <a:rPr lang="en-US" altLang="zh-TW" sz="1400" b="1" u="heavy" spc="-15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</a:rPr>
              <a:t>3D</a:t>
            </a:r>
            <a:r>
              <a:rPr lang="zh-TW" altLang="en-US" sz="1400" b="1" u="heavy" spc="-15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</a:rPr>
              <a:t>模型</a:t>
            </a:r>
            <a:endParaRPr sz="1400" dirty="0">
              <a:latin typeface="Yuanti SC" panose="02010600040101010101" pitchFamily="2" charset="-122"/>
              <a:ea typeface="Yuanti SC" panose="02010600040101010101" pitchFamily="2" charset="-122"/>
              <a:cs typeface="Arial"/>
            </a:endParaRPr>
          </a:p>
          <a:p>
            <a:pPr marL="297815" indent="-285750"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56540" algn="l"/>
                <a:tab pos="257810" algn="l"/>
              </a:tabLst>
            </a:pPr>
            <a:r>
              <a:rPr lang="zh-TW" altLang="en-US" sz="1400" u="heavy" spc="2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</a:rPr>
              <a:t>如何發布模型</a:t>
            </a:r>
            <a:endParaRPr sz="1400" dirty="0">
              <a:latin typeface="Yuanti SC" panose="02010600040101010101" pitchFamily="2" charset="-122"/>
              <a:ea typeface="Yuanti SC" panose="02010600040101010101" pitchFamily="2" charset="-122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35175" y="1124073"/>
            <a:ext cx="2550160" cy="330219"/>
          </a:xfrm>
          <a:prstGeom prst="rect">
            <a:avLst/>
          </a:prstGeom>
          <a:solidFill>
            <a:srgbClr val="BAC3CA"/>
          </a:solidFill>
        </p:spPr>
        <p:txBody>
          <a:bodyPr vert="horz" wrap="square" lIns="0" tIns="83185" rIns="0" bIns="0" rtlCol="0">
            <a:spAutoFit/>
          </a:bodyPr>
          <a:lstStyle/>
          <a:p>
            <a:pPr marL="248285" algn="ctr">
              <a:lnSpc>
                <a:spcPct val="100000"/>
              </a:lnSpc>
              <a:spcBef>
                <a:spcPts val="655"/>
              </a:spcBef>
            </a:pPr>
            <a:r>
              <a:rPr lang="zh-TW" altLang="en-US" sz="1600" b="1" spc="-50" dirty="0">
                <a:solidFill>
                  <a:srgbClr val="131B2A"/>
                </a:solidFill>
                <a:latin typeface="PingFang SC" panose="020B0400000000000000" pitchFamily="34" charset="-122"/>
                <a:ea typeface="PingFang SC" panose="020B0400000000000000" pitchFamily="34" charset="-122"/>
                <a:cs typeface="Arial"/>
              </a:rPr>
              <a:t>管理您的模型</a:t>
            </a:r>
            <a:endParaRPr sz="1600" dirty="0">
              <a:latin typeface="PingFang SC" panose="020B0400000000000000" pitchFamily="34" charset="-122"/>
              <a:ea typeface="PingFang SC" panose="020B0400000000000000" pitchFamily="34" charset="-122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272" y="1063955"/>
            <a:ext cx="6758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2275" algn="l"/>
              </a:tabLst>
            </a:pPr>
            <a:r>
              <a:rPr sz="1800" spc="-40" dirty="0">
                <a:solidFill>
                  <a:srgbClr val="131B2A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Arial"/>
              </a:rPr>
              <a:t>1.	</a:t>
            </a:r>
            <a:r>
              <a:rPr lang="zh-TW" altLang="en-US" spc="-5" dirty="0">
                <a:solidFill>
                  <a:srgbClr val="131B2A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Arial"/>
              </a:rPr>
              <a:t>在網路應用程式或我們的 </a:t>
            </a:r>
            <a:r>
              <a:rPr sz="1800" u="heavy" spc="-5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2"/>
              </a:rPr>
              <a:t>help</a:t>
            </a:r>
            <a:r>
              <a:rPr sz="1800" u="heavy" spc="-155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2"/>
              </a:rPr>
              <a:t> </a:t>
            </a:r>
            <a:r>
              <a:rPr sz="1800" u="heavy" spc="1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Yuanti SC" panose="02010600040101010101" pitchFamily="2" charset="-122"/>
                <a:ea typeface="Yuanti SC" panose="02010600040101010101" pitchFamily="2" charset="-122"/>
                <a:cs typeface="Arial"/>
                <a:hlinkClick r:id="rId2"/>
              </a:rPr>
              <a:t>center</a:t>
            </a:r>
            <a:r>
              <a:rPr sz="1800" spc="10" dirty="0">
                <a:solidFill>
                  <a:srgbClr val="131B2A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Arial"/>
              </a:rPr>
              <a:t>:</a:t>
            </a:r>
            <a:endParaRPr sz="1800" dirty="0">
              <a:latin typeface="Yuanti SC" panose="02010600040101010101" pitchFamily="2" charset="-122"/>
              <a:ea typeface="Yuanti SC" panose="02010600040101010101" pitchFamily="2" charset="-122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2272" y="3567163"/>
            <a:ext cx="8258175" cy="1177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4765" algn="ctr">
              <a:lnSpc>
                <a:spcPct val="100000"/>
              </a:lnSpc>
              <a:spcBef>
                <a:spcPts val="100"/>
              </a:spcBef>
              <a:tabLst>
                <a:tab pos="3417570" algn="l"/>
              </a:tabLst>
            </a:pPr>
            <a:r>
              <a:rPr sz="1400" spc="80" dirty="0">
                <a:latin typeface="Arial"/>
                <a:cs typeface="Arial"/>
              </a:rPr>
              <a:t>W</a:t>
            </a:r>
            <a:r>
              <a:rPr sz="1400" spc="-25" dirty="0">
                <a:latin typeface="Arial"/>
                <a:cs typeface="Arial"/>
              </a:rPr>
              <a:t>eb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App: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u="heavy" spc="-10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Arial"/>
                <a:cs typeface="Arial"/>
                <a:hlinkClick r:id="rId3"/>
              </a:rPr>
              <a:t>human.biodigital.com</a:t>
            </a:r>
            <a:r>
              <a:rPr sz="1400" dirty="0">
                <a:solidFill>
                  <a:srgbClr val="374A68"/>
                </a:solidFill>
                <a:latin typeface="Arial"/>
                <a:cs typeface="Arial"/>
              </a:rPr>
              <a:t>	</a:t>
            </a:r>
            <a:r>
              <a:rPr sz="1400" spc="10" dirty="0">
                <a:latin typeface="Arial"/>
                <a:cs typeface="Arial"/>
              </a:rPr>
              <a:t>Help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Center: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u="heavy" dirty="0">
                <a:solidFill>
                  <a:srgbClr val="374A68"/>
                </a:solidFill>
                <a:uFill>
                  <a:solidFill>
                    <a:srgbClr val="374A68"/>
                  </a:solidFill>
                </a:uFill>
                <a:latin typeface="Arial"/>
                <a:cs typeface="Arial"/>
                <a:hlinkClick r:id="rId4"/>
              </a:rPr>
              <a:t>support.biodigital.com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 marL="422275" marR="5080" indent="-410209">
              <a:lnSpc>
                <a:spcPct val="114999"/>
              </a:lnSpc>
              <a:tabLst>
                <a:tab pos="422275" algn="l"/>
              </a:tabLst>
            </a:pPr>
            <a:r>
              <a:rPr sz="1800" spc="-40" dirty="0">
                <a:solidFill>
                  <a:srgbClr val="131B2A"/>
                </a:solidFill>
                <a:latin typeface="Arial"/>
                <a:cs typeface="Arial"/>
              </a:rPr>
              <a:t>2.	</a:t>
            </a:r>
            <a:r>
              <a:rPr lang="zh-TW" altLang="en-US" spc="75" dirty="0">
                <a:solidFill>
                  <a:srgbClr val="131B2A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Arial"/>
              </a:rPr>
              <a:t>如果您仍然需要説明，請聯繫您學校圖書館，他們可以代表您向我們的客戶體驗團隊提交需求。</a:t>
            </a:r>
            <a:endParaRPr sz="1800" dirty="0">
              <a:latin typeface="Yuanti SC" panose="02010600040101010101" pitchFamily="2" charset="-122"/>
              <a:ea typeface="Yuanti SC" panose="02010600040101010101" pitchFamily="2" charset="-122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01782" y="1718557"/>
            <a:ext cx="3021330" cy="1706880"/>
            <a:chOff x="4801782" y="1718557"/>
            <a:chExt cx="3021330" cy="1706880"/>
          </a:xfrm>
        </p:grpSpPr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11307" y="1770265"/>
              <a:ext cx="3001965" cy="14764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06544" y="1723319"/>
              <a:ext cx="3011805" cy="1697355"/>
            </a:xfrm>
            <a:custGeom>
              <a:avLst/>
              <a:gdLst/>
              <a:ahLst/>
              <a:cxnLst/>
              <a:rect l="l" t="t" r="r" b="b"/>
              <a:pathLst>
                <a:path w="3011804" h="1697354">
                  <a:moveTo>
                    <a:pt x="0" y="0"/>
                  </a:moveTo>
                  <a:lnTo>
                    <a:pt x="3011490" y="0"/>
                  </a:lnTo>
                  <a:lnTo>
                    <a:pt x="3011490" y="1696868"/>
                  </a:lnTo>
                  <a:lnTo>
                    <a:pt x="0" y="169686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330725" y="1488149"/>
            <a:ext cx="2957195" cy="1927860"/>
            <a:chOff x="1330725" y="1488149"/>
            <a:chExt cx="2957195" cy="192786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0725" y="1728075"/>
              <a:ext cx="2956880" cy="168734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6475" y="1497675"/>
              <a:ext cx="509099" cy="5108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641712" y="1492912"/>
              <a:ext cx="518795" cy="520700"/>
            </a:xfrm>
            <a:custGeom>
              <a:avLst/>
              <a:gdLst/>
              <a:ahLst/>
              <a:cxnLst/>
              <a:rect l="l" t="t" r="r" b="b"/>
              <a:pathLst>
                <a:path w="518795" h="520700">
                  <a:moveTo>
                    <a:pt x="0" y="260212"/>
                  </a:moveTo>
                  <a:lnTo>
                    <a:pt x="4177" y="213438"/>
                  </a:lnTo>
                  <a:lnTo>
                    <a:pt x="16223" y="169415"/>
                  </a:lnTo>
                  <a:lnTo>
                    <a:pt x="35403" y="128878"/>
                  </a:lnTo>
                  <a:lnTo>
                    <a:pt x="60986" y="92560"/>
                  </a:lnTo>
                  <a:lnTo>
                    <a:pt x="92240" y="61198"/>
                  </a:lnTo>
                  <a:lnTo>
                    <a:pt x="128432" y="35526"/>
                  </a:lnTo>
                  <a:lnTo>
                    <a:pt x="168829" y="16279"/>
                  </a:lnTo>
                  <a:lnTo>
                    <a:pt x="212700" y="4192"/>
                  </a:lnTo>
                  <a:lnTo>
                    <a:pt x="259312" y="0"/>
                  </a:lnTo>
                  <a:lnTo>
                    <a:pt x="310138" y="5046"/>
                  </a:lnTo>
                  <a:lnTo>
                    <a:pt x="358547" y="19807"/>
                  </a:lnTo>
                  <a:lnTo>
                    <a:pt x="403179" y="43718"/>
                  </a:lnTo>
                  <a:lnTo>
                    <a:pt x="442674" y="76214"/>
                  </a:lnTo>
                  <a:lnTo>
                    <a:pt x="475057" y="115846"/>
                  </a:lnTo>
                  <a:lnTo>
                    <a:pt x="498886" y="160633"/>
                  </a:lnTo>
                  <a:lnTo>
                    <a:pt x="513596" y="209210"/>
                  </a:lnTo>
                  <a:lnTo>
                    <a:pt x="518624" y="260212"/>
                  </a:lnTo>
                  <a:lnTo>
                    <a:pt x="514447" y="306985"/>
                  </a:lnTo>
                  <a:lnTo>
                    <a:pt x="502401" y="351009"/>
                  </a:lnTo>
                  <a:lnTo>
                    <a:pt x="483221" y="391546"/>
                  </a:lnTo>
                  <a:lnTo>
                    <a:pt x="457638" y="427864"/>
                  </a:lnTo>
                  <a:lnTo>
                    <a:pt x="426384" y="459226"/>
                  </a:lnTo>
                  <a:lnTo>
                    <a:pt x="390192" y="484898"/>
                  </a:lnTo>
                  <a:lnTo>
                    <a:pt x="349795" y="504145"/>
                  </a:lnTo>
                  <a:lnTo>
                    <a:pt x="305924" y="516232"/>
                  </a:lnTo>
                  <a:lnTo>
                    <a:pt x="259312" y="520424"/>
                  </a:lnTo>
                  <a:lnTo>
                    <a:pt x="212700" y="516232"/>
                  </a:lnTo>
                  <a:lnTo>
                    <a:pt x="168829" y="504145"/>
                  </a:lnTo>
                  <a:lnTo>
                    <a:pt x="128432" y="484898"/>
                  </a:lnTo>
                  <a:lnTo>
                    <a:pt x="92240" y="459226"/>
                  </a:lnTo>
                  <a:lnTo>
                    <a:pt x="60986" y="427864"/>
                  </a:lnTo>
                  <a:lnTo>
                    <a:pt x="35403" y="391546"/>
                  </a:lnTo>
                  <a:lnTo>
                    <a:pt x="16223" y="351009"/>
                  </a:lnTo>
                  <a:lnTo>
                    <a:pt x="4177" y="306985"/>
                  </a:lnTo>
                  <a:lnTo>
                    <a:pt x="0" y="260212"/>
                  </a:lnTo>
                  <a:close/>
                </a:path>
              </a:pathLst>
            </a:custGeom>
            <a:ln w="9524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486031" y="322434"/>
            <a:ext cx="4167504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TW" altLang="en-US" spc="-145" dirty="0">
                <a:latin typeface="Yuanti SC" panose="02010600040101010101" pitchFamily="2" charset="-122"/>
                <a:ea typeface="Yuanti SC" panose="02010600040101010101" pitchFamily="2" charset="-122"/>
              </a:rPr>
              <a:t>尋求支援
</a:t>
            </a:r>
            <a:endParaRPr spc="10" dirty="0">
              <a:latin typeface="Yuanti SC" panose="02010600040101010101" pitchFamily="2" charset="-122"/>
              <a:ea typeface="Yuanti SC" panose="0201060004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4A6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314</Words>
  <Application>Microsoft Macintosh PowerPoint</Application>
  <PresentationFormat>如螢幕大小 (16:9)</PresentationFormat>
  <Paragraphs>36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PingFang SC</vt:lpstr>
      <vt:lpstr>Yuanti SC</vt:lpstr>
      <vt:lpstr>Arial</vt:lpstr>
      <vt:lpstr>Calibri</vt:lpstr>
      <vt:lpstr>Office Theme</vt:lpstr>
      <vt:lpstr>BioDigital Human   使用指南</vt:lpstr>
      <vt:lpstr>PowerPoint 簡報</vt:lpstr>
      <vt:lpstr>BioDigital Human 優勢</vt:lpstr>
      <vt:lpstr>如何使用BioDigital</vt:lpstr>
      <vt:lpstr>尋求支援
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BioDigital Human - Student Quickstart Guide</dc:title>
  <cp:lastModifiedBy>Daniel Su</cp:lastModifiedBy>
  <cp:revision>2</cp:revision>
  <dcterms:created xsi:type="dcterms:W3CDTF">2023-01-18T02:21:39Z</dcterms:created>
  <dcterms:modified xsi:type="dcterms:W3CDTF">2023-01-18T03:03:50Z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